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1" r:id="rId2"/>
    <p:sldId id="262" r:id="rId3"/>
    <p:sldId id="258" r:id="rId4"/>
    <p:sldId id="259" r:id="rId5"/>
    <p:sldId id="256" r:id="rId6"/>
    <p:sldId id="260" r:id="rId7"/>
    <p:sldId id="263" r:id="rId8"/>
    <p:sldId id="264" r:id="rId9"/>
  </p:sldIdLst>
  <p:sldSz cx="12192000" cy="6858000"/>
  <p:notesSz cx="6858000" cy="9144000"/>
  <p:embeddedFontLst>
    <p:embeddedFont>
      <p:font typeface="Gothic A1 SemiBold" pitchFamily="2" charset="-127"/>
      <p:bold r:id="rId10"/>
    </p:embeddedFont>
    <p:embeddedFont>
      <p:font typeface="Gothic A1 thin" pitchFamily="2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1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8ACF4-31C0-40C2-B88A-5BDCAB4257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D65159-00FD-4BE2-9E53-6832D0DFB1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9FFD66-A42A-4434-8008-2752142A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351492-C502-40CF-9310-633D63C79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132014-A03C-4C7D-9B23-04BEC1A94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739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02CAE-57AD-4357-9395-791F0EEB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D73813-70C9-417A-829C-21B16B518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9DC333-C2E3-4896-B21D-BEE09AC09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6B3E0F-F2FF-4D3D-81E7-A972D2FCF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770611-BFA1-489D-80D0-C4A846687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82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7FAE18-172C-4E51-9747-45BE87ADC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24F2C3-9042-4004-AF72-D394FC076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0F99E8-CD29-4806-AD97-165EB584F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867952-278D-4ECA-852C-51BE48BA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06373A-8C33-4037-BC16-46867EE2C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333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0A0AB-56D4-4A64-989B-6FD3E2EDC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41EA91-30A3-4137-B229-698767C6B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AE04ED-0288-4A11-B461-443C2A83F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7B370-CB06-46A8-A9EC-165AB065B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1CF69F-3C84-42D4-BB24-6BB20DFC7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11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0BF0F-8316-40AE-8C30-CF5E101AB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6B6485-730B-49A6-B999-26BCDF79B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ECB7F2-FF3C-49BE-B65C-AE3A6A51D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3DA4A2-514C-4B34-85CC-009EBF400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A958CD-0D07-4C92-9F57-463DBC122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85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A825C-3890-4846-BE1C-B45766A2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530CD2-438F-4DB8-AE25-991D66D42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AC83C0-B683-486C-8990-AD6BFF495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78A706-60CD-47F4-ACEE-D173EC38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1D4EDD-847F-4937-BFFC-CFA1B462C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ADDAE3-233D-4A91-BB04-C46226519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992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65C2C0-0630-4C4D-9042-441974FAD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06A8BF-CD75-425A-9DE7-EAA4237D2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E3347B-C0F5-4D89-A53A-CDB056876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E3F7F5-3B4C-4D99-AC8F-6B080B44DA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70F04F-E79B-45AF-B257-98179AEEEB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B3DA27-1182-4DEE-B1ED-44DAF3128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CF4006-7EBE-4BCD-94D2-4F7402A0D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E87373-8012-4064-ABE3-ECF79730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348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71CC4-8D24-4C2E-8D3F-45ED37217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9F1E29D-979B-4E87-BD04-3CAD7F26A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25DA60-7F65-41C3-8985-E3A77908B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564E5D-38DA-4C31-924B-1C84D60F0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29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CF1ABD-0F98-4DEB-8B05-2FBA51EE2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CF226-0C3D-4277-859D-F7929286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6EDB04-DF73-4AF4-BEA3-ABD5E053B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649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AB15FD-CCE9-444F-85C3-C57142B57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4EAAC8-797C-44F5-BB4B-E86DB7612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F57049-137B-4E2B-9764-940BFCFC9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CD5A3A-AF44-467A-A856-0F1ABC01B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DC4E03-D176-4B73-808A-C5C65C4E4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06871B-6D06-433E-A270-BCFD53A5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469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16B41-E1BE-4072-95F3-728CBEA5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5D6566-42F5-49CB-9A02-0912A475DA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77C06C-B392-4D8B-A70D-7D0484549B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F3D928-2D5E-4B53-897F-F9AD2CE3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CF7E0C-CF5A-4D0C-AE8B-632BCCA4F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0D014B-E242-4000-B82D-53029F256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09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94BF6C-E14F-4B71-B9C4-DE7407728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D1FE68-DDC8-47D7-AF5F-656AEA645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8DF76-8912-46D4-A2CF-11C7E058E5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7E6B3-F459-49CA-9543-E13F6D935658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299FD9-58DD-4BC7-A2FB-7C1F8A028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494C1-DD7E-4BBC-8AEE-E3E0A3B72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009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1CEBD1BC-676F-440B-ADE4-9449FBA860D7}"/>
              </a:ext>
            </a:extLst>
          </p:cNvPr>
          <p:cNvSpPr/>
          <p:nvPr/>
        </p:nvSpPr>
        <p:spPr>
          <a:xfrm rot="16200000">
            <a:off x="6066968" y="737358"/>
            <a:ext cx="58065" cy="12192003"/>
          </a:xfrm>
          <a:prstGeom prst="rect">
            <a:avLst/>
          </a:prstGeom>
          <a:gradFill>
            <a:gsLst>
              <a:gs pos="0">
                <a:srgbClr val="02CCBA"/>
              </a:gs>
              <a:gs pos="100000">
                <a:srgbClr val="02B3E4"/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6FD2B5-B2E0-4790-B36C-55AB83E1B064}"/>
              </a:ext>
            </a:extLst>
          </p:cNvPr>
          <p:cNvSpPr txBox="1"/>
          <p:nvPr/>
        </p:nvSpPr>
        <p:spPr>
          <a:xfrm>
            <a:off x="437560" y="2440258"/>
            <a:ext cx="8981766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6000" b="1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회계 왕초보 탈출반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16F9EE-D317-4F93-A4F1-F197BBE56E23}"/>
              </a:ext>
            </a:extLst>
          </p:cNvPr>
          <p:cNvSpPr txBox="1"/>
          <p:nvPr/>
        </p:nvSpPr>
        <p:spPr>
          <a:xfrm>
            <a:off x="437560" y="1917846"/>
            <a:ext cx="4282765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LearningSpoons Online</a:t>
            </a:r>
            <a:endParaRPr kumimoji="0" lang="ko-KR" altLang="en-US" sz="3200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pic>
        <p:nvPicPr>
          <p:cNvPr id="1028" name="Picture 4" descr="shadow pngì ëí ì´ë¯¸ì§ ê²ìê²°ê³¼">
            <a:extLst>
              <a:ext uri="{FF2B5EF4-FFF2-40B4-BE49-F238E27FC236}">
                <a16:creationId xmlns:a16="http://schemas.microsoft.com/office/drawing/2014/main" id="{F848A958-97EE-4FA8-BF25-94BEE2A36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379345" y="3312720"/>
            <a:ext cx="2744745" cy="28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" name="TextBox 410">
            <a:extLst>
              <a:ext uri="{FF2B5EF4-FFF2-40B4-BE49-F238E27FC236}">
                <a16:creationId xmlns:a16="http://schemas.microsoft.com/office/drawing/2014/main" id="{CB7CB6A7-5774-40CD-809D-D8B9AB0367D2}"/>
              </a:ext>
            </a:extLst>
          </p:cNvPr>
          <p:cNvSpPr txBox="1"/>
          <p:nvPr/>
        </p:nvSpPr>
        <p:spPr>
          <a:xfrm>
            <a:off x="263258" y="6200116"/>
            <a:ext cx="1435634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이총희 강사</a:t>
            </a:r>
            <a:endParaRPr kumimoji="0" lang="ko-KR" altLang="en-US" b="0" i="0" u="none" strike="noStrike" cap="none" spc="-150" normalizeH="0" baseline="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76C118-85C2-49D4-A79F-AEBEF45EFD96}"/>
              </a:ext>
            </a:extLst>
          </p:cNvPr>
          <p:cNvGrpSpPr/>
          <p:nvPr/>
        </p:nvGrpSpPr>
        <p:grpSpPr>
          <a:xfrm>
            <a:off x="-2581391" y="4796880"/>
            <a:ext cx="14620991" cy="3154328"/>
            <a:chOff x="8750613" y="11401542"/>
            <a:chExt cx="14620991" cy="3154328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5FC956CB-CE76-45BE-9217-7ECF559E239D}"/>
                </a:ext>
              </a:extLst>
            </p:cNvPr>
            <p:cNvSpPr txBox="1">
              <a:spLocks/>
            </p:cNvSpPr>
            <p:nvPr/>
          </p:nvSpPr>
          <p:spPr>
            <a:xfrm>
              <a:off x="8750613" y="1140154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1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learningspoons.com I  help@learningspoons.com</a:t>
              </a:r>
            </a:p>
          </p:txBody>
        </p:sp>
        <p:sp>
          <p:nvSpPr>
            <p:cNvPr id="13" name="제목 1">
              <a:extLst>
                <a:ext uri="{FF2B5EF4-FFF2-40B4-BE49-F238E27FC236}">
                  <a16:creationId xmlns:a16="http://schemas.microsoft.com/office/drawing/2014/main" id="{0327EDB7-2E99-40F6-9B7F-BCDDFF594813}"/>
                </a:ext>
              </a:extLst>
            </p:cNvPr>
            <p:cNvSpPr txBox="1">
              <a:spLocks/>
            </p:cNvSpPr>
            <p:nvPr/>
          </p:nvSpPr>
          <p:spPr>
            <a:xfrm>
              <a:off x="8786211" y="1158810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Copyright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ⓒ </a:t>
              </a:r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LEARNING SPOONS Corp. All Rights Reserved.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무단전재 및 배포금지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8766043-C685-4FF2-9B6C-BCA983648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667" y="2625607"/>
            <a:ext cx="2466100" cy="55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79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54000">
              <a:schemeClr val="bg1">
                <a:lumMod val="58000"/>
                <a:lumOff val="42000"/>
              </a:schemeClr>
            </a:gs>
            <a:gs pos="100000">
              <a:schemeClr val="bg1">
                <a:lumMod val="42000"/>
                <a:lumOff val="58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41BDF5C-770B-4247-9623-E1E2C51B4F59}"/>
              </a:ext>
            </a:extLst>
          </p:cNvPr>
          <p:cNvSpPr txBox="1"/>
          <p:nvPr/>
        </p:nvSpPr>
        <p:spPr>
          <a:xfrm>
            <a:off x="278674" y="153106"/>
            <a:ext cx="5155502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목차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AAC4F-BF3D-4170-8A5A-53B8EB21F397}"/>
              </a:ext>
            </a:extLst>
          </p:cNvPr>
          <p:cNvSpPr txBox="1"/>
          <p:nvPr/>
        </p:nvSpPr>
        <p:spPr>
          <a:xfrm>
            <a:off x="278674" y="6290225"/>
            <a:ext cx="6705030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ko-KR" altLang="en-US" sz="1200" b="0" spc="-150" dirty="0">
                <a:ln w="5080">
                  <a:solidFill>
                    <a:schemeClr val="tx1">
                      <a:alpha val="0"/>
                    </a:schemeClr>
                  </a:solidFill>
                </a:ln>
                <a:latin typeface="Gothic A1 SemiBold"/>
              </a:rPr>
              <a:t>한 달 만에 끝내는 회계 왕초보 탈출반</a:t>
            </a:r>
            <a:endParaRPr kumimoji="0" lang="ko-KR" altLang="en-US" sz="1200" b="0" i="0" u="none" strike="noStrike" cap="none" spc="-150" normalizeH="0" baseline="0" dirty="0">
              <a:ln w="5080"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9F544E-DD72-4E56-BFA7-1E07411C5996}"/>
              </a:ext>
            </a:extLst>
          </p:cNvPr>
          <p:cNvSpPr txBox="1"/>
          <p:nvPr/>
        </p:nvSpPr>
        <p:spPr>
          <a:xfrm>
            <a:off x="278674" y="6059948"/>
            <a:ext cx="11133314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LearningSpoons Online Courses</a:t>
            </a:r>
            <a:endParaRPr kumimoji="0" lang="ko-KR" altLang="en-US" sz="1400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2EC9855-3BFC-4CD8-8D39-7074CB36476A}"/>
              </a:ext>
            </a:extLst>
          </p:cNvPr>
          <p:cNvCxnSpPr>
            <a:cxnSpLocks/>
          </p:cNvCxnSpPr>
          <p:nvPr/>
        </p:nvCxnSpPr>
        <p:spPr>
          <a:xfrm>
            <a:off x="2710628" y="6317753"/>
            <a:ext cx="1768571" cy="0"/>
          </a:xfrm>
          <a:prstGeom prst="line">
            <a:avLst/>
          </a:prstGeom>
          <a:noFill/>
          <a:ln w="635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121533-4D10-4072-8F04-9056424AC94C}"/>
              </a:ext>
            </a:extLst>
          </p:cNvPr>
          <p:cNvSpPr txBox="1"/>
          <p:nvPr/>
        </p:nvSpPr>
        <p:spPr>
          <a:xfrm>
            <a:off x="4579967" y="6153285"/>
            <a:ext cx="2530727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이총희 강사</a:t>
            </a:r>
            <a:endParaRPr kumimoji="0" lang="ko-KR" altLang="en-US" sz="1200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4F84C6-6036-47DD-BC6C-2F340A48C8FA}"/>
              </a:ext>
            </a:extLst>
          </p:cNvPr>
          <p:cNvSpPr txBox="1"/>
          <p:nvPr/>
        </p:nvSpPr>
        <p:spPr>
          <a:xfrm>
            <a:off x="410896" y="1126848"/>
            <a:ext cx="9337365" cy="43300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b="1" spc="-150" dirty="0">
                <a:ln w="5080">
                  <a:solidFill>
                    <a:schemeClr val="tx1">
                      <a:alpha val="2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01</a:t>
            </a:r>
          </a:p>
          <a:p>
            <a:pPr marL="0" marR="0" indent="0" algn="l" defTabSz="821531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spc="-150" dirty="0">
                <a:ln w="5080"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Gothic A1 SemiBold"/>
                <a:sym typeface="Helvetica Neue"/>
              </a:rPr>
              <a:t>02</a:t>
            </a:r>
          </a:p>
          <a:p>
            <a:pPr marL="0" marR="0" indent="0" algn="l" defTabSz="821531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spc="-150" dirty="0">
                <a:ln w="5080"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Gothic A1 SemiBold"/>
                <a:sym typeface="Helvetica Neue"/>
              </a:rPr>
              <a:t>03</a:t>
            </a:r>
          </a:p>
          <a:p>
            <a:pPr marL="0" marR="0" indent="0" algn="l" defTabSz="821531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spc="-150" dirty="0">
                <a:ln w="5080"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Gothic A1 SemiBold"/>
                <a:sym typeface="Helvetica Neue"/>
              </a:rPr>
              <a:t>04</a:t>
            </a:r>
          </a:p>
          <a:p>
            <a:pPr marL="0" marR="0" indent="0" algn="l" defTabSz="821531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spc="-150" dirty="0">
                <a:ln w="5080"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Gothic A1 SemiBold"/>
                <a:sym typeface="Helvetica Neue"/>
              </a:rPr>
              <a:t>05</a:t>
            </a:r>
          </a:p>
          <a:p>
            <a:pPr marL="0" marR="0" indent="0" algn="l" defTabSz="821531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spc="-150" dirty="0">
                <a:ln w="5080"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Gothic A1 SemiBold"/>
                <a:sym typeface="Helvetica Neue"/>
              </a:rPr>
              <a:t>06</a:t>
            </a:r>
          </a:p>
          <a:p>
            <a:pPr marL="0" marR="0" indent="0" algn="l" defTabSz="821531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spc="-150" dirty="0">
                <a:ln w="5080"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Gothic A1 SemiBold"/>
                <a:sym typeface="Helvetica Neue"/>
              </a:rPr>
              <a:t>07</a:t>
            </a:r>
          </a:p>
          <a:p>
            <a:pPr marL="0" marR="0" indent="0" algn="l" defTabSz="821531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000" spc="-150" dirty="0">
              <a:ln w="5080">
                <a:solidFill>
                  <a:schemeClr val="tx1">
                    <a:alpha val="20000"/>
                  </a:schemeClr>
                </a:solidFill>
              </a:ln>
              <a:solidFill>
                <a:srgbClr val="000000"/>
              </a:solidFill>
              <a:latin typeface="Gothic A1 SemiBold"/>
              <a:sym typeface="Helvetica Neue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85AFE1-B304-4D2F-A58D-3B22B0D6EDA2}"/>
              </a:ext>
            </a:extLst>
          </p:cNvPr>
          <p:cNvSpPr/>
          <p:nvPr/>
        </p:nvSpPr>
        <p:spPr>
          <a:xfrm rot="5400000">
            <a:off x="1659808" y="-469442"/>
            <a:ext cx="57600" cy="2555424"/>
          </a:xfrm>
          <a:prstGeom prst="rect">
            <a:avLst/>
          </a:prstGeom>
          <a:gradFill>
            <a:gsLst>
              <a:gs pos="0">
                <a:srgbClr val="02CCBA"/>
              </a:gs>
              <a:gs pos="100000">
                <a:srgbClr val="02B3E4"/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EC57BB-9A2E-4B91-8EFA-DD092D3066B1}"/>
              </a:ext>
            </a:extLst>
          </p:cNvPr>
          <p:cNvSpPr txBox="1"/>
          <p:nvPr/>
        </p:nvSpPr>
        <p:spPr>
          <a:xfrm>
            <a:off x="1047958" y="1161936"/>
            <a:ext cx="5155502" cy="667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1" i="0" u="none" strike="noStrike" cap="none" spc="-300" normalizeH="0" baseline="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재무제표 모르고 공부하는 재무제표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C43BB3-5231-4159-822D-4FE074D2FDD6}"/>
              </a:ext>
            </a:extLst>
          </p:cNvPr>
          <p:cNvSpPr txBox="1"/>
          <p:nvPr/>
        </p:nvSpPr>
        <p:spPr>
          <a:xfrm>
            <a:off x="1041778" y="1657309"/>
            <a:ext cx="5155502" cy="667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bg1">
                      <a:lumMod val="8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Gothic A1 SemiBold"/>
                <a:sym typeface="Helvetica Neue"/>
              </a:rPr>
              <a:t>재무제표가 그럼  뭔데</a:t>
            </a:r>
            <a:r>
              <a:rPr kumimoji="0" lang="en-US" altLang="ko-KR" sz="2000" b="0" i="0" u="none" strike="noStrike" cap="none" spc="-300" normalizeH="0" baseline="0" dirty="0">
                <a:ln w="5080">
                  <a:solidFill>
                    <a:schemeClr val="bg1">
                      <a:lumMod val="8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Gothic A1 SemiBold"/>
                <a:sym typeface="Helvetica Neue"/>
              </a:rPr>
              <a:t>?</a:t>
            </a:r>
            <a:endParaRPr kumimoji="0" lang="ko-KR" altLang="en-US" sz="2000" b="0" i="0" u="none" strike="noStrike" cap="none" spc="-300" normalizeH="0" baseline="0" dirty="0">
              <a:ln w="5080">
                <a:solidFill>
                  <a:schemeClr val="bg1">
                    <a:lumMod val="8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C5B1E7-E2A8-4D9E-A355-B3C0EB2CD47D}"/>
              </a:ext>
            </a:extLst>
          </p:cNvPr>
          <p:cNvSpPr txBox="1"/>
          <p:nvPr/>
        </p:nvSpPr>
        <p:spPr>
          <a:xfrm>
            <a:off x="1035598" y="2177613"/>
            <a:ext cx="5155502" cy="667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bg1">
                      <a:lumMod val="8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Gothic A1 SemiBold"/>
                <a:sym typeface="Helvetica Neue"/>
              </a:rPr>
              <a:t>재무제표는 꼭 필요한 걸까</a:t>
            </a:r>
            <a:r>
              <a:rPr kumimoji="0" lang="en-US" altLang="ko-KR" sz="2000" b="0" i="0" u="none" strike="noStrike" cap="none" spc="-300" normalizeH="0" baseline="0" dirty="0">
                <a:ln w="5080">
                  <a:solidFill>
                    <a:schemeClr val="bg1">
                      <a:lumMod val="8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Gothic A1 SemiBold"/>
                <a:sym typeface="Helvetica Neue"/>
              </a:rPr>
              <a:t>?</a:t>
            </a:r>
            <a:endParaRPr kumimoji="0" lang="ko-KR" altLang="en-US" sz="2000" b="0" i="0" u="none" strike="noStrike" cap="none" spc="-300" normalizeH="0" baseline="0" dirty="0">
              <a:ln w="5080">
                <a:solidFill>
                  <a:schemeClr val="bg1">
                    <a:lumMod val="8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48A095-151E-44AB-8421-825052D5487B}"/>
              </a:ext>
            </a:extLst>
          </p:cNvPr>
          <p:cNvSpPr txBox="1"/>
          <p:nvPr/>
        </p:nvSpPr>
        <p:spPr>
          <a:xfrm>
            <a:off x="1041778" y="2687552"/>
            <a:ext cx="5155502" cy="667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bg1">
                      <a:lumMod val="8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Gothic A1 SemiBold"/>
                <a:sym typeface="Helvetica Neue"/>
              </a:rPr>
              <a:t>재무제표</a:t>
            </a:r>
            <a:r>
              <a:rPr kumimoji="0" lang="en-US" altLang="ko-KR" sz="2000" b="0" i="0" u="none" strike="noStrike" cap="none" spc="-300" normalizeH="0" baseline="0" dirty="0">
                <a:ln w="5080">
                  <a:solidFill>
                    <a:schemeClr val="bg1">
                      <a:lumMod val="8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Gothic A1 SemiBold"/>
                <a:sym typeface="Helvetica Neue"/>
              </a:rPr>
              <a:t>, </a:t>
            </a: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bg1">
                      <a:lumMod val="8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Gothic A1 SemiBold"/>
                <a:sym typeface="Helvetica Neue"/>
              </a:rPr>
              <a:t>다 믿을 수 있나</a:t>
            </a:r>
            <a:r>
              <a:rPr kumimoji="0" lang="en-US" altLang="ko-KR" sz="2000" b="0" i="0" u="none" strike="noStrike" cap="none" spc="-300" normalizeH="0" baseline="0" dirty="0">
                <a:ln w="5080">
                  <a:solidFill>
                    <a:schemeClr val="bg1">
                      <a:lumMod val="8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Gothic A1 SemiBold"/>
                <a:sym typeface="Helvetica Neue"/>
              </a:rPr>
              <a:t>?</a:t>
            </a:r>
            <a:endParaRPr kumimoji="0" lang="ko-KR" altLang="en-US" sz="2000" b="0" i="0" u="none" strike="noStrike" cap="none" spc="-300" normalizeH="0" baseline="0" dirty="0">
              <a:ln w="5080">
                <a:solidFill>
                  <a:schemeClr val="bg1">
                    <a:lumMod val="8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DF3DB7-5FF3-4F45-AEC7-7454060E1062}"/>
              </a:ext>
            </a:extLst>
          </p:cNvPr>
          <p:cNvSpPr txBox="1"/>
          <p:nvPr/>
        </p:nvSpPr>
        <p:spPr>
          <a:xfrm>
            <a:off x="1041778" y="3221496"/>
            <a:ext cx="5155502" cy="667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bg1">
                      <a:lumMod val="8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Gothic A1 SemiBold"/>
                <a:sym typeface="Helvetica Neue"/>
              </a:rPr>
              <a:t>기업의 가계부</a:t>
            </a:r>
            <a:r>
              <a:rPr kumimoji="0" lang="en-US" altLang="ko-KR" sz="2000" b="0" i="0" u="none" strike="noStrike" cap="none" spc="-300" normalizeH="0" baseline="0" dirty="0">
                <a:ln w="5080">
                  <a:solidFill>
                    <a:schemeClr val="bg1">
                      <a:lumMod val="8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Gothic A1 SemiBold"/>
                <a:sym typeface="Helvetica Neue"/>
              </a:rPr>
              <a:t>, </a:t>
            </a: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bg1">
                      <a:lumMod val="8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Gothic A1 SemiBold"/>
                <a:sym typeface="Helvetica Neue"/>
              </a:rPr>
              <a:t>손익계산서의 이해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85D136-2D1E-4642-A9E0-E5C2C52AE14B}"/>
              </a:ext>
            </a:extLst>
          </p:cNvPr>
          <p:cNvSpPr txBox="1"/>
          <p:nvPr/>
        </p:nvSpPr>
        <p:spPr>
          <a:xfrm>
            <a:off x="1041778" y="3755440"/>
            <a:ext cx="5155502" cy="667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bg1">
                      <a:lumMod val="8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Gothic A1 SemiBold"/>
                <a:sym typeface="Helvetica Neue"/>
              </a:rPr>
              <a:t>재무상태표의 이해 </a:t>
            </a:r>
            <a:r>
              <a:rPr kumimoji="0" lang="en-US" altLang="ko-KR" sz="2000" b="0" i="0" u="none" strike="noStrike" cap="none" spc="-300" normalizeH="0" baseline="0" dirty="0">
                <a:ln w="5080">
                  <a:solidFill>
                    <a:schemeClr val="bg1">
                      <a:lumMod val="8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Gothic A1 SemiBold"/>
                <a:sym typeface="Helvetica Neue"/>
              </a:rPr>
              <a:t>(1) - </a:t>
            </a: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bg1">
                      <a:lumMod val="8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Gothic A1 SemiBold"/>
                <a:sym typeface="Helvetica Neue"/>
              </a:rPr>
              <a:t>자산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1074A2-B903-4956-99F7-29CF7AF11BBC}"/>
              </a:ext>
            </a:extLst>
          </p:cNvPr>
          <p:cNvSpPr txBox="1"/>
          <p:nvPr/>
        </p:nvSpPr>
        <p:spPr>
          <a:xfrm>
            <a:off x="1031564" y="4265379"/>
            <a:ext cx="5155502" cy="667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bg1">
                      <a:lumMod val="8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Gothic A1 SemiBold"/>
                <a:sym typeface="Helvetica Neue"/>
              </a:rPr>
              <a:t>재무상태표의 이해 </a:t>
            </a:r>
            <a:r>
              <a:rPr kumimoji="0" lang="en-US" altLang="ko-KR" sz="2000" b="0" i="0" u="none" strike="noStrike" cap="none" spc="-300" normalizeH="0" baseline="0" dirty="0">
                <a:ln w="5080">
                  <a:solidFill>
                    <a:schemeClr val="bg1">
                      <a:lumMod val="8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Gothic A1 SemiBold"/>
                <a:sym typeface="Helvetica Neue"/>
              </a:rPr>
              <a:t>(2) – </a:t>
            </a: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bg1">
                      <a:lumMod val="8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Gothic A1 SemiBold"/>
                <a:sym typeface="Helvetica Neue"/>
              </a:rPr>
              <a:t>타인자본과 자기자본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67CD1A-DF2F-4E42-92CA-DD75C634AFA4}"/>
              </a:ext>
            </a:extLst>
          </p:cNvPr>
          <p:cNvGrpSpPr/>
          <p:nvPr/>
        </p:nvGrpSpPr>
        <p:grpSpPr>
          <a:xfrm>
            <a:off x="-2581391" y="4796880"/>
            <a:ext cx="14620991" cy="3154328"/>
            <a:chOff x="8750613" y="11401542"/>
            <a:chExt cx="14620991" cy="3154328"/>
          </a:xfrm>
        </p:grpSpPr>
        <p:sp>
          <p:nvSpPr>
            <p:cNvPr id="24" name="제목 1">
              <a:extLst>
                <a:ext uri="{FF2B5EF4-FFF2-40B4-BE49-F238E27FC236}">
                  <a16:creationId xmlns:a16="http://schemas.microsoft.com/office/drawing/2014/main" id="{04868F3D-E5E6-4F5F-95E9-341FAA6ED84C}"/>
                </a:ext>
              </a:extLst>
            </p:cNvPr>
            <p:cNvSpPr txBox="1">
              <a:spLocks/>
            </p:cNvSpPr>
            <p:nvPr/>
          </p:nvSpPr>
          <p:spPr>
            <a:xfrm>
              <a:off x="8750613" y="1140154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1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learningspoons.com I  help@learningspoons.com</a:t>
              </a:r>
            </a:p>
          </p:txBody>
        </p:sp>
        <p:sp>
          <p:nvSpPr>
            <p:cNvPr id="25" name="제목 1">
              <a:extLst>
                <a:ext uri="{FF2B5EF4-FFF2-40B4-BE49-F238E27FC236}">
                  <a16:creationId xmlns:a16="http://schemas.microsoft.com/office/drawing/2014/main" id="{53D8EFA4-BBF6-4ADB-AF98-8AAFFB03B67E}"/>
                </a:ext>
              </a:extLst>
            </p:cNvPr>
            <p:cNvSpPr txBox="1">
              <a:spLocks/>
            </p:cNvSpPr>
            <p:nvPr/>
          </p:nvSpPr>
          <p:spPr>
            <a:xfrm>
              <a:off x="8786211" y="1158810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Copyright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ⓒ </a:t>
              </a:r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LEARNING SPOONS Corp. All Rights Reserved.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무단전재 및 배포금지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4AC6279-E4CD-4389-8018-1A83DEB8D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303" y="153106"/>
            <a:ext cx="1605699" cy="3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28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logo_ls_fin.png" descr="logo_ls_fin.png">
            <a:extLst>
              <a:ext uri="{FF2B5EF4-FFF2-40B4-BE49-F238E27FC236}">
                <a16:creationId xmlns:a16="http://schemas.microsoft.com/office/drawing/2014/main" id="{7101B069-15B6-4CA3-A799-3D11D12E2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838" y="169453"/>
            <a:ext cx="1189207" cy="625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2" descr="íê³ì ëí ì´ë¯¸ì§ ê²ìê²°ê³¼">
            <a:extLst>
              <a:ext uri="{FF2B5EF4-FFF2-40B4-BE49-F238E27FC236}">
                <a16:creationId xmlns:a16="http://schemas.microsoft.com/office/drawing/2014/main" id="{AC9C4C74-5CC0-4DD2-91FE-8AEE4287B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36745" cy="688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80238C7-AB78-4AF0-ADC3-13420E7EC4CE}"/>
              </a:ext>
            </a:extLst>
          </p:cNvPr>
          <p:cNvSpPr/>
          <p:nvPr/>
        </p:nvSpPr>
        <p:spPr>
          <a:xfrm>
            <a:off x="-1" y="0"/>
            <a:ext cx="12236745" cy="685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6CF4B3-1B53-4F69-A43E-B3F93ABA407C}"/>
              </a:ext>
            </a:extLst>
          </p:cNvPr>
          <p:cNvSpPr txBox="1"/>
          <p:nvPr/>
        </p:nvSpPr>
        <p:spPr>
          <a:xfrm>
            <a:off x="416235" y="2493048"/>
            <a:ext cx="18854964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4800" b="1" i="0" u="none" strike="noStrike" cap="none" spc="-150" normalizeH="0" baseline="0" dirty="0">
                <a:ln w="5080"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effectLst/>
                <a:uFillTx/>
                <a:latin typeface="Gothic A1 SemiBold"/>
                <a:sym typeface="Helvetica Neue"/>
              </a:rPr>
              <a:t>투자금은 자산일까</a:t>
            </a:r>
            <a:r>
              <a:rPr kumimoji="0" lang="en-US" altLang="ko-KR" sz="4800" b="1" i="0" u="none" strike="noStrike" cap="none" spc="-150" normalizeH="0" baseline="0" dirty="0">
                <a:ln w="5080"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effectLst/>
                <a:uFillTx/>
                <a:latin typeface="Gothic A1 SemiBold"/>
                <a:sym typeface="Helvetica Neue"/>
              </a:rPr>
              <a:t>? </a:t>
            </a:r>
            <a:r>
              <a:rPr kumimoji="0" lang="ko-KR" altLang="en-US" sz="4800" b="1" i="0" u="none" strike="noStrike" cap="none" spc="-150" normalizeH="0" baseline="0" dirty="0">
                <a:ln w="5080"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effectLst/>
                <a:uFillTx/>
                <a:latin typeface="Gothic A1 SemiBold"/>
                <a:sym typeface="Helvetica Neue"/>
              </a:rPr>
              <a:t>비용일까</a:t>
            </a:r>
            <a:r>
              <a:rPr kumimoji="0" lang="en-US" altLang="ko-KR" sz="4800" b="1" i="0" u="none" strike="noStrike" cap="none" spc="-150" normalizeH="0" baseline="0" dirty="0">
                <a:ln w="5080"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effectLst/>
                <a:uFillTx/>
                <a:latin typeface="Gothic A1 SemiBold"/>
                <a:sym typeface="Helvetica Neue"/>
              </a:rPr>
              <a:t>?</a:t>
            </a:r>
            <a:r>
              <a:rPr kumimoji="0" lang="ko-KR" altLang="en-US" sz="4800" b="1" i="0" u="none" strike="noStrike" cap="none" spc="-150" normalizeH="0" baseline="0" dirty="0">
                <a:ln w="5080"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effectLst/>
                <a:uFillTx/>
                <a:latin typeface="Gothic A1 SemiBold"/>
                <a:sym typeface="Helvetica Neue"/>
              </a:rPr>
              <a:t> </a:t>
            </a:r>
            <a:r>
              <a:rPr kumimoji="0" lang="en-US" altLang="ko-KR" sz="4800" b="1" i="0" u="none" strike="noStrike" cap="none" spc="-150" normalizeH="0" baseline="0" dirty="0">
                <a:ln w="5080"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effectLst/>
                <a:uFillTx/>
                <a:latin typeface="Gothic A1 SemiBold"/>
                <a:sym typeface="Helvetica Neue"/>
              </a:rPr>
              <a:t> </a:t>
            </a:r>
            <a:endParaRPr kumimoji="0" lang="ko-KR" altLang="en-US" sz="4800" b="1" i="0" u="none" strike="noStrike" cap="none" spc="-150" normalizeH="0" baseline="0" dirty="0">
              <a:ln w="5080"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B23798-9757-41AE-809A-1C09227A9F6C}"/>
              </a:ext>
            </a:extLst>
          </p:cNvPr>
          <p:cNvSpPr/>
          <p:nvPr/>
        </p:nvSpPr>
        <p:spPr>
          <a:xfrm>
            <a:off x="196476" y="2195632"/>
            <a:ext cx="72000" cy="1044000"/>
          </a:xfrm>
          <a:prstGeom prst="rect">
            <a:avLst/>
          </a:prstGeom>
          <a:gradFill>
            <a:gsLst>
              <a:gs pos="0">
                <a:srgbClr val="02CCBA"/>
              </a:gs>
              <a:gs pos="100000">
                <a:srgbClr val="02B3E4"/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A56C1A-2480-4042-A3B6-8B766D74E406}"/>
              </a:ext>
            </a:extLst>
          </p:cNvPr>
          <p:cNvSpPr txBox="1"/>
          <p:nvPr/>
        </p:nvSpPr>
        <p:spPr>
          <a:xfrm>
            <a:off x="461954" y="2034243"/>
            <a:ext cx="5155502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0" i="0" u="none" strike="noStrike" cap="none" spc="-300" normalizeH="0" baseline="0" dirty="0">
                <a:ln w="5080"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effectLst/>
                <a:uFillTx/>
                <a:latin typeface="Gothic A1 SemiBold"/>
                <a:sym typeface="Helvetica Neue"/>
              </a:rPr>
              <a:t>Unit 1 - 3</a:t>
            </a:r>
            <a:endParaRPr kumimoji="0" lang="ko-KR" altLang="en-US" sz="3200" b="0" i="0" u="none" strike="noStrike" cap="none" spc="-300" normalizeH="0" baseline="0" dirty="0">
              <a:ln w="5080"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BB4CB4-F2CE-4E25-9EAA-2202D15D0D96}"/>
              </a:ext>
            </a:extLst>
          </p:cNvPr>
          <p:cNvGrpSpPr/>
          <p:nvPr/>
        </p:nvGrpSpPr>
        <p:grpSpPr>
          <a:xfrm>
            <a:off x="-2581391" y="4796880"/>
            <a:ext cx="14620991" cy="3154328"/>
            <a:chOff x="8750613" y="11401542"/>
            <a:chExt cx="14620991" cy="3154328"/>
          </a:xfrm>
        </p:grpSpPr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6E4CDE11-6E51-49E0-AE8F-6194F6EB0662}"/>
                </a:ext>
              </a:extLst>
            </p:cNvPr>
            <p:cNvSpPr txBox="1">
              <a:spLocks/>
            </p:cNvSpPr>
            <p:nvPr/>
          </p:nvSpPr>
          <p:spPr>
            <a:xfrm>
              <a:off x="8750613" y="1140154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100" b="1" dirty="0">
                  <a:ln w="5080"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learningspoons.com I  help@learningspoons.com</a:t>
              </a:r>
            </a:p>
          </p:txBody>
        </p:sp>
        <p:sp>
          <p:nvSpPr>
            <p:cNvPr id="23" name="제목 1">
              <a:extLst>
                <a:ext uri="{FF2B5EF4-FFF2-40B4-BE49-F238E27FC236}">
                  <a16:creationId xmlns:a16="http://schemas.microsoft.com/office/drawing/2014/main" id="{29432A88-A907-4428-B10A-C2A9A0BDF24D}"/>
                </a:ext>
              </a:extLst>
            </p:cNvPr>
            <p:cNvSpPr txBox="1">
              <a:spLocks/>
            </p:cNvSpPr>
            <p:nvPr/>
          </p:nvSpPr>
          <p:spPr>
            <a:xfrm>
              <a:off x="8786211" y="1158810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000" b="1" dirty="0">
                  <a:ln w="5080"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Copyright </a:t>
              </a:r>
              <a:r>
                <a:rPr lang="ko-KR" altLang="en-US" sz="1000" b="1" dirty="0">
                  <a:ln w="5080"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ⓒ </a:t>
              </a:r>
              <a:r>
                <a:rPr lang="en-US" altLang="ko-KR" sz="1000" b="1" dirty="0">
                  <a:ln w="5080"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LEARNING SPOONS Corp. All Rights Reserved. </a:t>
              </a:r>
              <a:r>
                <a:rPr lang="ko-KR" altLang="en-US" sz="1000" b="1" dirty="0">
                  <a:ln w="5080"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무단전재 및 배포금지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C7F528E-514A-4580-A159-471D19861E9C}"/>
              </a:ext>
            </a:extLst>
          </p:cNvPr>
          <p:cNvSpPr txBox="1"/>
          <p:nvPr/>
        </p:nvSpPr>
        <p:spPr>
          <a:xfrm>
            <a:off x="278674" y="6290225"/>
            <a:ext cx="6705030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ko-KR" altLang="en-US" sz="1200" b="0" spc="-150" dirty="0">
                <a:ln w="5080">
                  <a:solidFill>
                    <a:schemeClr val="bg1"/>
                  </a:solidFill>
                </a:ln>
                <a:solidFill>
                  <a:schemeClr val="bg1"/>
                </a:solidFill>
                <a:latin typeface="Gothic A1 SemiBold"/>
              </a:rPr>
              <a:t>한 달 만에 끝내는 회계 왕초보 탈출반</a:t>
            </a:r>
            <a:endParaRPr kumimoji="0" lang="ko-KR" altLang="en-US" sz="1200" b="0" i="0" u="none" strike="noStrike" cap="none" spc="-150" normalizeH="0" baseline="0" dirty="0">
              <a:ln w="5080">
                <a:solidFill>
                  <a:schemeClr val="bg1"/>
                </a:solidFill>
              </a:ln>
              <a:solidFill>
                <a:schemeClr val="bg1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30BED1-C4A5-4E1D-A77B-7C64443033C2}"/>
              </a:ext>
            </a:extLst>
          </p:cNvPr>
          <p:cNvSpPr txBox="1"/>
          <p:nvPr/>
        </p:nvSpPr>
        <p:spPr>
          <a:xfrm>
            <a:off x="278674" y="6059948"/>
            <a:ext cx="11133314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-150" normalizeH="0" baseline="0" dirty="0">
                <a:ln w="5080"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uFillTx/>
                <a:latin typeface="Gothic A1 SemiBold"/>
                <a:sym typeface="Helvetica Neue"/>
              </a:rPr>
              <a:t>LearningSpoons Online Courses</a:t>
            </a:r>
            <a:endParaRPr kumimoji="0" lang="ko-KR" altLang="en-US" sz="1400" b="0" i="0" u="none" strike="noStrike" cap="none" spc="-150" normalizeH="0" baseline="0" dirty="0">
              <a:ln w="5080">
                <a:solidFill>
                  <a:schemeClr val="bg1"/>
                </a:solidFill>
              </a:ln>
              <a:solidFill>
                <a:schemeClr val="bg1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0E7F873-5E35-404E-9ED3-669ACD9C7B83}"/>
              </a:ext>
            </a:extLst>
          </p:cNvPr>
          <p:cNvCxnSpPr>
            <a:cxnSpLocks/>
          </p:cNvCxnSpPr>
          <p:nvPr/>
        </p:nvCxnSpPr>
        <p:spPr>
          <a:xfrm>
            <a:off x="2710628" y="6317753"/>
            <a:ext cx="1768571" cy="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9C1760C-BA5E-44A1-B11F-0943B46D5637}"/>
              </a:ext>
            </a:extLst>
          </p:cNvPr>
          <p:cNvSpPr txBox="1"/>
          <p:nvPr/>
        </p:nvSpPr>
        <p:spPr>
          <a:xfrm>
            <a:off x="4579967" y="6153285"/>
            <a:ext cx="2530727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0" spc="-150" dirty="0">
                <a:ln w="5080">
                  <a:solidFill>
                    <a:schemeClr val="bg1"/>
                  </a:solidFill>
                </a:ln>
                <a:solidFill>
                  <a:schemeClr val="bg1"/>
                </a:solidFill>
                <a:latin typeface="Gothic A1 SemiBold"/>
              </a:rPr>
              <a:t>이총희 강사</a:t>
            </a:r>
            <a:endParaRPr kumimoji="0" lang="ko-KR" altLang="en-US" sz="1200" b="0" i="0" u="none" strike="noStrike" cap="none" spc="-150" normalizeH="0" baseline="0" dirty="0">
              <a:ln w="5080">
                <a:solidFill>
                  <a:schemeClr val="bg1"/>
                </a:solidFill>
              </a:ln>
              <a:solidFill>
                <a:schemeClr val="bg1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AF46BA0-699E-4E3C-8F93-94EEAEF32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518" y="169453"/>
            <a:ext cx="1572484" cy="35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07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176CF4B3-1B53-4F69-A43E-B3F93ABA407C}"/>
              </a:ext>
            </a:extLst>
          </p:cNvPr>
          <p:cNvSpPr txBox="1"/>
          <p:nvPr/>
        </p:nvSpPr>
        <p:spPr>
          <a:xfrm>
            <a:off x="416235" y="2493048"/>
            <a:ext cx="18854964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4800" b="1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투자금은 자산일까</a:t>
            </a:r>
            <a:r>
              <a:rPr kumimoji="0" lang="en-US" altLang="ko-KR" sz="4800" b="1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? </a:t>
            </a:r>
            <a:r>
              <a:rPr kumimoji="0" lang="ko-KR" altLang="en-US" sz="4800" b="1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비용일까</a:t>
            </a:r>
            <a:r>
              <a:rPr kumimoji="0" lang="en-US" altLang="ko-KR" sz="4800" b="1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?</a:t>
            </a:r>
            <a:r>
              <a:rPr kumimoji="0" lang="ko-KR" altLang="en-US" sz="4800" b="1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 </a:t>
            </a:r>
            <a:r>
              <a:rPr kumimoji="0" lang="en-US" altLang="ko-KR" sz="4800" b="1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 </a:t>
            </a:r>
            <a:endParaRPr kumimoji="0" lang="ko-KR" altLang="en-US" sz="4800" b="1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B23798-9757-41AE-809A-1C09227A9F6C}"/>
              </a:ext>
            </a:extLst>
          </p:cNvPr>
          <p:cNvSpPr/>
          <p:nvPr/>
        </p:nvSpPr>
        <p:spPr>
          <a:xfrm>
            <a:off x="196476" y="2195632"/>
            <a:ext cx="72000" cy="1044000"/>
          </a:xfrm>
          <a:prstGeom prst="rect">
            <a:avLst/>
          </a:prstGeom>
          <a:gradFill>
            <a:gsLst>
              <a:gs pos="0">
                <a:srgbClr val="02CCBA"/>
              </a:gs>
              <a:gs pos="100000">
                <a:srgbClr val="02B3E4"/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A56C1A-2480-4042-A3B6-8B766D74E406}"/>
              </a:ext>
            </a:extLst>
          </p:cNvPr>
          <p:cNvSpPr txBox="1"/>
          <p:nvPr/>
        </p:nvSpPr>
        <p:spPr>
          <a:xfrm>
            <a:off x="461954" y="2034243"/>
            <a:ext cx="5155502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Unit 1 - 3</a:t>
            </a:r>
            <a:endParaRPr kumimoji="0" lang="ko-KR" altLang="en-US" sz="3200" b="0" i="0" u="none" strike="noStrike" cap="none" spc="-30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4761B9-98CC-499A-BD08-C6410F4EA8DF}"/>
              </a:ext>
            </a:extLst>
          </p:cNvPr>
          <p:cNvSpPr txBox="1"/>
          <p:nvPr/>
        </p:nvSpPr>
        <p:spPr>
          <a:xfrm>
            <a:off x="278674" y="6290225"/>
            <a:ext cx="6705030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ko-KR" altLang="en-US" sz="1200" b="0" spc="-150" dirty="0">
                <a:ln w="5080">
                  <a:solidFill>
                    <a:schemeClr val="tx1">
                      <a:alpha val="0"/>
                    </a:schemeClr>
                  </a:solidFill>
                </a:ln>
                <a:latin typeface="Gothic A1 SemiBold"/>
              </a:rPr>
              <a:t>한 달 만에 끝내는 회계 왕초보 탈출반</a:t>
            </a:r>
            <a:endParaRPr kumimoji="0" lang="ko-KR" altLang="en-US" sz="1200" b="0" i="0" u="none" strike="noStrike" cap="none" spc="-150" normalizeH="0" baseline="0" dirty="0">
              <a:ln w="5080"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047E05-74C1-4747-8861-E4B4CF41ECED}"/>
              </a:ext>
            </a:extLst>
          </p:cNvPr>
          <p:cNvSpPr txBox="1"/>
          <p:nvPr/>
        </p:nvSpPr>
        <p:spPr>
          <a:xfrm>
            <a:off x="278674" y="6059948"/>
            <a:ext cx="11133314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LearningSpoons Online Courses</a:t>
            </a:r>
            <a:endParaRPr kumimoji="0" lang="ko-KR" altLang="en-US" sz="1400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BA202F2-3C2A-4D52-957F-5F01F9787078}"/>
              </a:ext>
            </a:extLst>
          </p:cNvPr>
          <p:cNvCxnSpPr>
            <a:cxnSpLocks/>
          </p:cNvCxnSpPr>
          <p:nvPr/>
        </p:nvCxnSpPr>
        <p:spPr>
          <a:xfrm>
            <a:off x="2710628" y="6317753"/>
            <a:ext cx="1768571" cy="0"/>
          </a:xfrm>
          <a:prstGeom prst="line">
            <a:avLst/>
          </a:prstGeom>
          <a:noFill/>
          <a:ln w="635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CC5C646-B99A-4EE0-B8BF-FE7DBB9E72F5}"/>
              </a:ext>
            </a:extLst>
          </p:cNvPr>
          <p:cNvSpPr txBox="1"/>
          <p:nvPr/>
        </p:nvSpPr>
        <p:spPr>
          <a:xfrm>
            <a:off x="4579967" y="6153285"/>
            <a:ext cx="2530727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이총희 강사</a:t>
            </a:r>
            <a:endParaRPr kumimoji="0" lang="ko-KR" altLang="en-US" sz="1200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411008A-322F-40F1-8DED-7BEFF887D1E2}"/>
              </a:ext>
            </a:extLst>
          </p:cNvPr>
          <p:cNvGrpSpPr/>
          <p:nvPr/>
        </p:nvGrpSpPr>
        <p:grpSpPr>
          <a:xfrm>
            <a:off x="-2581391" y="4796880"/>
            <a:ext cx="14620991" cy="3154328"/>
            <a:chOff x="8750613" y="11401542"/>
            <a:chExt cx="14620991" cy="3154328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D9EDDB2C-B7C9-4FE2-8BD8-E33DE7784538}"/>
                </a:ext>
              </a:extLst>
            </p:cNvPr>
            <p:cNvSpPr txBox="1">
              <a:spLocks/>
            </p:cNvSpPr>
            <p:nvPr/>
          </p:nvSpPr>
          <p:spPr>
            <a:xfrm>
              <a:off x="8750613" y="1140154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1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learningspoons.com I  help@learningspoons.com</a:t>
              </a:r>
            </a:p>
          </p:txBody>
        </p: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8467A2E9-FB2C-470F-9841-2146C92F6F25}"/>
                </a:ext>
              </a:extLst>
            </p:cNvPr>
            <p:cNvSpPr txBox="1">
              <a:spLocks/>
            </p:cNvSpPr>
            <p:nvPr/>
          </p:nvSpPr>
          <p:spPr>
            <a:xfrm>
              <a:off x="8786211" y="1158810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Copyright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ⓒ </a:t>
              </a:r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LEARNING SPOONS Corp. All Rights Reserved.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무단전재 및 배포금지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34F2CF8-0CD9-498A-ABA2-DE5D7DFD5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303" y="153106"/>
            <a:ext cx="1605699" cy="3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2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1F8A1A-7866-4DFC-90EC-1134943A5AC9}"/>
              </a:ext>
            </a:extLst>
          </p:cNvPr>
          <p:cNvSpPr txBox="1"/>
          <p:nvPr/>
        </p:nvSpPr>
        <p:spPr>
          <a:xfrm>
            <a:off x="308622" y="169453"/>
            <a:ext cx="5155502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Unit 1 - 3</a:t>
            </a:r>
            <a:endParaRPr kumimoji="0" lang="ko-KR" altLang="en-US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449EBE-23C0-4458-97B6-7C58C5AA9445}"/>
              </a:ext>
            </a:extLst>
          </p:cNvPr>
          <p:cNvSpPr txBox="1"/>
          <p:nvPr/>
        </p:nvSpPr>
        <p:spPr>
          <a:xfrm>
            <a:off x="308622" y="464917"/>
            <a:ext cx="11133314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투자금은 자산일까</a:t>
            </a:r>
            <a:r>
              <a:rPr kumimoji="0" lang="en-US" altLang="ko-KR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?  </a:t>
            </a: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비용일까</a:t>
            </a:r>
            <a:r>
              <a:rPr kumimoji="0" lang="en-US" altLang="ko-KR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?</a:t>
            </a: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 </a:t>
            </a:r>
            <a:r>
              <a:rPr kumimoji="0" lang="en-US" altLang="ko-KR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 </a:t>
            </a:r>
            <a:endParaRPr kumimoji="0" lang="ko-KR" altLang="en-US" sz="2000" b="0" i="0" u="none" strike="noStrike" cap="none" spc="-30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1CFF7-FA2D-4BD5-9D8A-13AB24A20AB8}"/>
              </a:ext>
            </a:extLst>
          </p:cNvPr>
          <p:cNvSpPr/>
          <p:nvPr/>
        </p:nvSpPr>
        <p:spPr>
          <a:xfrm>
            <a:off x="232955" y="295990"/>
            <a:ext cx="45719" cy="540000"/>
          </a:xfrm>
          <a:prstGeom prst="rect">
            <a:avLst/>
          </a:prstGeom>
          <a:gradFill>
            <a:gsLst>
              <a:gs pos="0">
                <a:srgbClr val="02CCBA"/>
              </a:gs>
              <a:gs pos="100000">
                <a:srgbClr val="02B3E4"/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7B8793-DF2B-4A94-B412-2E08C8E1615E}"/>
              </a:ext>
            </a:extLst>
          </p:cNvPr>
          <p:cNvSpPr txBox="1"/>
          <p:nvPr/>
        </p:nvSpPr>
        <p:spPr>
          <a:xfrm>
            <a:off x="403872" y="2153152"/>
            <a:ext cx="20476079" cy="19447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치킨집을 열면서 지출한 보증금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, </a:t>
            </a: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권리금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, </a:t>
            </a: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인테리어비용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보증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 ‘</a:t>
            </a: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금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’</a:t>
            </a: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 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, ‘</a:t>
            </a: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권리금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’</a:t>
            </a: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인데 인테리어는 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‘</a:t>
            </a: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비용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’</a:t>
            </a:r>
            <a:endParaRPr lang="ko-KR" altLang="en-US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  <a:cs typeface="Gothic A1 thin" pitchFamily="2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그렇다면 다달이 발생하는 월세와 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‘</a:t>
            </a: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인건비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’</a:t>
            </a: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는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?</a:t>
            </a:r>
          </a:p>
          <a:p>
            <a:pPr algn="l"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  <a:cs typeface="Gothic A1 thin" pitchFamily="2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똑같이 지불한 돈인데 무엇이 자산이고 무엇이 비용일까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?</a:t>
            </a:r>
          </a:p>
        </p:txBody>
      </p:sp>
      <p:sp>
        <p:nvSpPr>
          <p:cNvPr id="17" name="주어진 데이터 해석하기">
            <a:extLst>
              <a:ext uri="{FF2B5EF4-FFF2-40B4-BE49-F238E27FC236}">
                <a16:creationId xmlns:a16="http://schemas.microsoft.com/office/drawing/2014/main" id="{7D26F62D-0A84-4D80-8271-C0F3A1D07EE7}"/>
              </a:ext>
            </a:extLst>
          </p:cNvPr>
          <p:cNvSpPr txBox="1">
            <a:spLocks/>
          </p:cNvSpPr>
          <p:nvPr/>
        </p:nvSpPr>
        <p:spPr>
          <a:xfrm>
            <a:off x="308622" y="1212427"/>
            <a:ext cx="21110179" cy="1617642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>
            <a:normAutofit/>
          </a:bodyPr>
          <a:lstStyle>
            <a:lvl1pPr marL="0" marR="0" indent="0" algn="l" defTabSz="821531" rtl="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sng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othic A1 SemiBold"/>
                <a:ea typeface="Gothic A1 SemiBold"/>
                <a:cs typeface="Gothic A1 SemiBold"/>
                <a:sym typeface="Gothic A1 SemiBold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9pPr>
          </a:lstStyle>
          <a:p>
            <a:pPr hangingPunct="1"/>
            <a:r>
              <a:rPr lang="ko-KR" altLang="en-US" sz="4000" b="1" u="none" spc="-300" dirty="0">
                <a:ln w="5080">
                  <a:solidFill>
                    <a:schemeClr val="tx1">
                      <a:alpha val="40000"/>
                    </a:schemeClr>
                  </a:solidFill>
                </a:ln>
              </a:rPr>
              <a:t>무엇이 자산이고</a:t>
            </a:r>
            <a:r>
              <a:rPr lang="en-US" altLang="ko-KR" sz="4000" b="1" u="none" spc="-300" dirty="0">
                <a:ln w="5080">
                  <a:solidFill>
                    <a:schemeClr val="tx1">
                      <a:alpha val="40000"/>
                    </a:schemeClr>
                  </a:solidFill>
                </a:ln>
              </a:rPr>
              <a:t>, </a:t>
            </a:r>
            <a:r>
              <a:rPr lang="ko-KR" altLang="en-US" sz="4000" b="1" u="none" spc="-300" dirty="0">
                <a:ln w="5080">
                  <a:solidFill>
                    <a:schemeClr val="tx1">
                      <a:alpha val="40000"/>
                    </a:schemeClr>
                  </a:solidFill>
                </a:ln>
              </a:rPr>
              <a:t>무엇이 비용일까</a:t>
            </a:r>
            <a:r>
              <a:rPr lang="en-US" altLang="ko-KR" sz="4000" b="1" u="none" spc="-300" dirty="0">
                <a:ln w="5080">
                  <a:solidFill>
                    <a:schemeClr val="tx1">
                      <a:alpha val="40000"/>
                    </a:schemeClr>
                  </a:solidFill>
                </a:ln>
              </a:rPr>
              <a:t>?</a:t>
            </a:r>
            <a:endParaRPr lang="ko-KR" altLang="en-US" sz="4000" b="1" u="none" spc="-300" dirty="0">
              <a:ln w="5080">
                <a:solidFill>
                  <a:schemeClr val="tx1">
                    <a:alpha val="40000"/>
                  </a:schemeClr>
                </a:solidFill>
              </a:ln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C0E62B-9A1C-4364-9693-C9F6ADE22410}"/>
              </a:ext>
            </a:extLst>
          </p:cNvPr>
          <p:cNvSpPr txBox="1"/>
          <p:nvPr/>
        </p:nvSpPr>
        <p:spPr>
          <a:xfrm>
            <a:off x="278674" y="6290225"/>
            <a:ext cx="6705030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ko-KR" altLang="en-US" sz="1200" b="0" spc="-150" dirty="0">
                <a:ln w="5080">
                  <a:solidFill>
                    <a:schemeClr val="tx1">
                      <a:alpha val="0"/>
                    </a:schemeClr>
                  </a:solidFill>
                </a:ln>
                <a:latin typeface="Gothic A1 SemiBold"/>
              </a:rPr>
              <a:t>한 달 만에 끝내는 회계 왕초보 탈출반</a:t>
            </a:r>
            <a:endParaRPr kumimoji="0" lang="ko-KR" altLang="en-US" sz="1200" b="0" i="0" u="none" strike="noStrike" cap="none" spc="-150" normalizeH="0" baseline="0" dirty="0">
              <a:ln w="5080"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473427-FDC6-453D-90F5-AB7EA07874A1}"/>
              </a:ext>
            </a:extLst>
          </p:cNvPr>
          <p:cNvSpPr txBox="1"/>
          <p:nvPr/>
        </p:nvSpPr>
        <p:spPr>
          <a:xfrm>
            <a:off x="278674" y="6059948"/>
            <a:ext cx="11133314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LearningSpoons Online Courses</a:t>
            </a:r>
            <a:endParaRPr kumimoji="0" lang="ko-KR" altLang="en-US" sz="1400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6E6AB12-2708-491B-8FF0-CB16C042D5F9}"/>
              </a:ext>
            </a:extLst>
          </p:cNvPr>
          <p:cNvCxnSpPr>
            <a:cxnSpLocks/>
          </p:cNvCxnSpPr>
          <p:nvPr/>
        </p:nvCxnSpPr>
        <p:spPr>
          <a:xfrm>
            <a:off x="2710628" y="6317753"/>
            <a:ext cx="1768571" cy="0"/>
          </a:xfrm>
          <a:prstGeom prst="line">
            <a:avLst/>
          </a:prstGeom>
          <a:noFill/>
          <a:ln w="635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4F55A37-ED02-4C7B-8F82-D4353ACF5A86}"/>
              </a:ext>
            </a:extLst>
          </p:cNvPr>
          <p:cNvSpPr txBox="1"/>
          <p:nvPr/>
        </p:nvSpPr>
        <p:spPr>
          <a:xfrm>
            <a:off x="4579967" y="6153285"/>
            <a:ext cx="2530727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이총희 강사</a:t>
            </a:r>
            <a:endParaRPr kumimoji="0" lang="ko-KR" altLang="en-US" sz="1200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DA7325-27AF-4399-ACC6-835114E12C13}"/>
              </a:ext>
            </a:extLst>
          </p:cNvPr>
          <p:cNvGrpSpPr/>
          <p:nvPr/>
        </p:nvGrpSpPr>
        <p:grpSpPr>
          <a:xfrm>
            <a:off x="-2581391" y="4796880"/>
            <a:ext cx="14620991" cy="3154328"/>
            <a:chOff x="8750613" y="11401542"/>
            <a:chExt cx="14620991" cy="3154328"/>
          </a:xfrm>
        </p:grpSpPr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AEDAE282-3489-451D-BEF9-D924361C5C9A}"/>
                </a:ext>
              </a:extLst>
            </p:cNvPr>
            <p:cNvSpPr txBox="1">
              <a:spLocks/>
            </p:cNvSpPr>
            <p:nvPr/>
          </p:nvSpPr>
          <p:spPr>
            <a:xfrm>
              <a:off x="8750613" y="1140154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1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learningspoons.com I  help@learningspoons.com</a:t>
              </a:r>
            </a:p>
          </p:txBody>
        </p:sp>
        <p:sp>
          <p:nvSpPr>
            <p:cNvPr id="22" name="제목 1">
              <a:extLst>
                <a:ext uri="{FF2B5EF4-FFF2-40B4-BE49-F238E27FC236}">
                  <a16:creationId xmlns:a16="http://schemas.microsoft.com/office/drawing/2014/main" id="{390515EE-CA35-49D3-9FFC-B61D79817957}"/>
                </a:ext>
              </a:extLst>
            </p:cNvPr>
            <p:cNvSpPr txBox="1">
              <a:spLocks/>
            </p:cNvSpPr>
            <p:nvPr/>
          </p:nvSpPr>
          <p:spPr>
            <a:xfrm>
              <a:off x="8786211" y="1158810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Copyright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ⓒ </a:t>
              </a:r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LEARNING SPOONS Corp. All Rights Reserved.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무단전재 및 배포금지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BDB4D58-DBF6-475A-9C1B-857B165E9DAE}"/>
              </a:ext>
            </a:extLst>
          </p:cNvPr>
          <p:cNvSpPr txBox="1"/>
          <p:nvPr/>
        </p:nvSpPr>
        <p:spPr>
          <a:xfrm>
            <a:off x="6795148" y="2924632"/>
            <a:ext cx="4196702" cy="504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기존 텍스트 상자 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Ctrl + C / Ctrl + V </a:t>
            </a: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해서 사용할 것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  <a:cs typeface="Gothic A1 thin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E64E0C7-471D-4524-A036-7D39E8E9A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303" y="153106"/>
            <a:ext cx="1605699" cy="3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58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1F8A1A-7866-4DFC-90EC-1134943A5AC9}"/>
              </a:ext>
            </a:extLst>
          </p:cNvPr>
          <p:cNvSpPr txBox="1"/>
          <p:nvPr/>
        </p:nvSpPr>
        <p:spPr>
          <a:xfrm>
            <a:off x="308622" y="169453"/>
            <a:ext cx="5155502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Unit 1 - 3</a:t>
            </a:r>
            <a:endParaRPr kumimoji="0" lang="ko-KR" altLang="en-US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449EBE-23C0-4458-97B6-7C58C5AA9445}"/>
              </a:ext>
            </a:extLst>
          </p:cNvPr>
          <p:cNvSpPr txBox="1"/>
          <p:nvPr/>
        </p:nvSpPr>
        <p:spPr>
          <a:xfrm>
            <a:off x="308622" y="464917"/>
            <a:ext cx="11133314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투자금은 자산일까</a:t>
            </a:r>
            <a:r>
              <a:rPr kumimoji="0" lang="en-US" altLang="ko-KR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?  </a:t>
            </a: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비용일까</a:t>
            </a:r>
            <a:r>
              <a:rPr kumimoji="0" lang="en-US" altLang="ko-KR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?</a:t>
            </a: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 </a:t>
            </a:r>
            <a:r>
              <a:rPr kumimoji="0" lang="en-US" altLang="ko-KR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 </a:t>
            </a:r>
            <a:endParaRPr kumimoji="0" lang="ko-KR" altLang="en-US" sz="2000" b="0" i="0" u="none" strike="noStrike" cap="none" spc="-30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1CFF7-FA2D-4BD5-9D8A-13AB24A20AB8}"/>
              </a:ext>
            </a:extLst>
          </p:cNvPr>
          <p:cNvSpPr/>
          <p:nvPr/>
        </p:nvSpPr>
        <p:spPr>
          <a:xfrm>
            <a:off x="232955" y="295990"/>
            <a:ext cx="45719" cy="540000"/>
          </a:xfrm>
          <a:prstGeom prst="rect">
            <a:avLst/>
          </a:prstGeom>
          <a:gradFill>
            <a:gsLst>
              <a:gs pos="0">
                <a:srgbClr val="02CCBA"/>
              </a:gs>
              <a:gs pos="100000">
                <a:srgbClr val="02B3E4"/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B6E937-5BD2-466E-AD6E-B4623FEAE5F6}"/>
              </a:ext>
            </a:extLst>
          </p:cNvPr>
          <p:cNvSpPr txBox="1"/>
          <p:nvPr/>
        </p:nvSpPr>
        <p:spPr>
          <a:xfrm>
            <a:off x="278674" y="6290225"/>
            <a:ext cx="6705030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ko-KR" altLang="en-US" sz="1200" b="0" spc="-150" dirty="0">
                <a:ln w="5080">
                  <a:solidFill>
                    <a:schemeClr val="tx1">
                      <a:alpha val="0"/>
                    </a:schemeClr>
                  </a:solidFill>
                </a:ln>
                <a:latin typeface="Gothic A1 SemiBold"/>
              </a:rPr>
              <a:t>한 달 만에 끝내는 회계 왕초보 탈출반</a:t>
            </a:r>
            <a:endParaRPr kumimoji="0" lang="ko-KR" altLang="en-US" sz="1200" b="0" i="0" u="none" strike="noStrike" cap="none" spc="-150" normalizeH="0" baseline="0" dirty="0">
              <a:ln w="5080"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FD3E2-595F-4727-BA66-ADF45740D853}"/>
              </a:ext>
            </a:extLst>
          </p:cNvPr>
          <p:cNvSpPr txBox="1"/>
          <p:nvPr/>
        </p:nvSpPr>
        <p:spPr>
          <a:xfrm>
            <a:off x="278674" y="6059948"/>
            <a:ext cx="11133314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LearningSpoons Online Courses</a:t>
            </a:r>
            <a:endParaRPr kumimoji="0" lang="ko-KR" altLang="en-US" sz="1400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B55B2B0-1D88-449F-A4CF-CE59CA0465BA}"/>
              </a:ext>
            </a:extLst>
          </p:cNvPr>
          <p:cNvCxnSpPr>
            <a:cxnSpLocks/>
          </p:cNvCxnSpPr>
          <p:nvPr/>
        </p:nvCxnSpPr>
        <p:spPr>
          <a:xfrm>
            <a:off x="2710628" y="6317753"/>
            <a:ext cx="1768571" cy="0"/>
          </a:xfrm>
          <a:prstGeom prst="line">
            <a:avLst/>
          </a:prstGeom>
          <a:noFill/>
          <a:ln w="635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B9F194-87B7-416A-9147-F122A12BB429}"/>
              </a:ext>
            </a:extLst>
          </p:cNvPr>
          <p:cNvSpPr txBox="1"/>
          <p:nvPr/>
        </p:nvSpPr>
        <p:spPr>
          <a:xfrm>
            <a:off x="4579967" y="6153285"/>
            <a:ext cx="2530727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이총희 강사</a:t>
            </a:r>
            <a:endParaRPr kumimoji="0" lang="ko-KR" altLang="en-US" sz="1200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17" name="주어진 데이터 해석하기">
            <a:extLst>
              <a:ext uri="{FF2B5EF4-FFF2-40B4-BE49-F238E27FC236}">
                <a16:creationId xmlns:a16="http://schemas.microsoft.com/office/drawing/2014/main" id="{7D26F62D-0A84-4D80-8271-C0F3A1D07EE7}"/>
              </a:ext>
            </a:extLst>
          </p:cNvPr>
          <p:cNvSpPr txBox="1">
            <a:spLocks/>
          </p:cNvSpPr>
          <p:nvPr/>
        </p:nvSpPr>
        <p:spPr>
          <a:xfrm>
            <a:off x="308622" y="1212427"/>
            <a:ext cx="21110179" cy="1617642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>
            <a:normAutofit/>
          </a:bodyPr>
          <a:lstStyle>
            <a:lvl1pPr marL="0" marR="0" indent="0" algn="l" defTabSz="821531" rtl="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sng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othic A1 SemiBold"/>
                <a:ea typeface="Gothic A1 SemiBold"/>
                <a:cs typeface="Gothic A1 SemiBold"/>
                <a:sym typeface="Gothic A1 SemiBold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9pPr>
          </a:lstStyle>
          <a:p>
            <a:pPr hangingPunct="1"/>
            <a:r>
              <a:rPr lang="ko-KR" altLang="en-US" sz="4000" b="1" u="none" spc="-300" dirty="0">
                <a:ln w="5080">
                  <a:solidFill>
                    <a:schemeClr val="tx1">
                      <a:alpha val="40000"/>
                    </a:schemeClr>
                  </a:solidFill>
                </a:ln>
              </a:rPr>
              <a:t>무엇이 자산이고</a:t>
            </a:r>
            <a:r>
              <a:rPr lang="en-US" altLang="ko-KR" sz="4000" b="1" u="none" spc="-300" dirty="0">
                <a:ln w="5080">
                  <a:solidFill>
                    <a:schemeClr val="tx1">
                      <a:alpha val="40000"/>
                    </a:schemeClr>
                  </a:solidFill>
                </a:ln>
              </a:rPr>
              <a:t>, </a:t>
            </a:r>
            <a:r>
              <a:rPr lang="ko-KR" altLang="en-US" sz="4000" b="1" u="none" spc="-300" dirty="0">
                <a:ln w="5080">
                  <a:solidFill>
                    <a:schemeClr val="tx1">
                      <a:alpha val="40000"/>
                    </a:schemeClr>
                  </a:solidFill>
                </a:ln>
              </a:rPr>
              <a:t>무엇이 비용일까</a:t>
            </a:r>
            <a:r>
              <a:rPr lang="en-US" altLang="ko-KR" sz="4000" b="1" u="none" spc="-300" dirty="0">
                <a:ln w="5080">
                  <a:solidFill>
                    <a:schemeClr val="tx1">
                      <a:alpha val="40000"/>
                    </a:schemeClr>
                  </a:solidFill>
                </a:ln>
              </a:rPr>
              <a:t>?</a:t>
            </a:r>
            <a:endParaRPr lang="ko-KR" altLang="en-US" sz="4000" b="1" u="none" spc="-300" dirty="0">
              <a:ln w="5080">
                <a:solidFill>
                  <a:schemeClr val="tx1">
                    <a:alpha val="40000"/>
                  </a:schemeClr>
                </a:solidFill>
              </a:ln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6BCBB4-4C94-4457-8E74-E2368444A43D}"/>
              </a:ext>
            </a:extLst>
          </p:cNvPr>
          <p:cNvGrpSpPr/>
          <p:nvPr/>
        </p:nvGrpSpPr>
        <p:grpSpPr>
          <a:xfrm>
            <a:off x="-2581391" y="4796880"/>
            <a:ext cx="14620991" cy="3154328"/>
            <a:chOff x="8750613" y="11401542"/>
            <a:chExt cx="14620991" cy="3154328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0CE7B077-0D77-4B40-B8C3-FAACC2EAC833}"/>
                </a:ext>
              </a:extLst>
            </p:cNvPr>
            <p:cNvSpPr txBox="1">
              <a:spLocks/>
            </p:cNvSpPr>
            <p:nvPr/>
          </p:nvSpPr>
          <p:spPr>
            <a:xfrm>
              <a:off x="8750613" y="1140154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1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learningspoons.com I  help@learningspoons.com</a:t>
              </a:r>
            </a:p>
          </p:txBody>
        </p: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D0702105-A6F0-49B8-B6C5-38682341DD5A}"/>
                </a:ext>
              </a:extLst>
            </p:cNvPr>
            <p:cNvSpPr txBox="1">
              <a:spLocks/>
            </p:cNvSpPr>
            <p:nvPr/>
          </p:nvSpPr>
          <p:spPr>
            <a:xfrm>
              <a:off x="8786211" y="1158810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Copyright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ⓒ </a:t>
              </a:r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LEARNING SPOONS Corp. All Rights Reserved.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무단전재 및 배포금지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110A71F-F92B-4B94-A53A-B0A1BD7C7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22" y="2248274"/>
            <a:ext cx="7296150" cy="3429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D32610-0DEB-4EB9-85EF-9C871D6D9C83}"/>
              </a:ext>
            </a:extLst>
          </p:cNvPr>
          <p:cNvSpPr txBox="1"/>
          <p:nvPr/>
        </p:nvSpPr>
        <p:spPr>
          <a:xfrm>
            <a:off x="7736934" y="3906577"/>
            <a:ext cx="384546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국민야식</a:t>
            </a:r>
            <a:r>
              <a:rPr lang="ko-KR" altLang="en-US" sz="1600" b="1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 치킨 ‘</a:t>
            </a:r>
            <a:r>
              <a:rPr lang="en-US" altLang="ko-KR" sz="1600" b="1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2</a:t>
            </a:r>
            <a:r>
              <a:rPr lang="ko-KR" altLang="en-US" sz="1600" b="1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만 원 시대’</a:t>
            </a:r>
            <a:r>
              <a:rPr lang="en-US" altLang="ko-KR" sz="1600" b="1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...</a:t>
            </a:r>
          </a:p>
          <a:p>
            <a:r>
              <a:rPr lang="ko-KR" altLang="en-US" sz="1600" b="1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브랜드별 치킨 가격 비교해보니</a:t>
            </a:r>
            <a:br>
              <a:rPr lang="ko-KR" altLang="en-US" sz="1600" b="1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</a:br>
            <a:br>
              <a:rPr lang="ko-KR" altLang="en-US" sz="1600" b="1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</a:br>
            <a:r>
              <a:rPr lang="en-US" altLang="ko-KR" sz="1600" b="1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[</a:t>
            </a:r>
            <a:r>
              <a:rPr lang="ko-KR" altLang="en-US" sz="1600" b="1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출처</a:t>
            </a:r>
            <a:r>
              <a:rPr lang="en-US" altLang="ko-KR" sz="1600" b="1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] </a:t>
            </a:r>
            <a:r>
              <a:rPr lang="ko-KR" altLang="en-US" sz="1600" b="1" dirty="0" err="1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이투데이</a:t>
            </a:r>
            <a:r>
              <a:rPr lang="en-US" altLang="ko-KR" sz="1600" b="1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  <a:cs typeface="Gothic A1 thin" pitchFamily="2" charset="-127"/>
              </a:rPr>
              <a:t>: http://www.etoday.co.kr/news/section/newsview.php?idxno=1689768#csidx6b124c57fc9ae72bc778f59bfb8af5f </a:t>
            </a:r>
          </a:p>
          <a:p>
            <a:endParaRPr lang="ko-KR" altLang="en-US" sz="1600" b="1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  <a:cs typeface="Gothic A1 thin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48EE7AE-DFE4-465A-B00D-70188E1E5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303" y="153106"/>
            <a:ext cx="1605699" cy="3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42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1F8A1A-7866-4DFC-90EC-1134943A5AC9}"/>
              </a:ext>
            </a:extLst>
          </p:cNvPr>
          <p:cNvSpPr txBox="1"/>
          <p:nvPr/>
        </p:nvSpPr>
        <p:spPr>
          <a:xfrm>
            <a:off x="308622" y="169453"/>
            <a:ext cx="5155502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Unit 1 - 3</a:t>
            </a:r>
            <a:endParaRPr kumimoji="0" lang="ko-KR" altLang="en-US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449EBE-23C0-4458-97B6-7C58C5AA9445}"/>
              </a:ext>
            </a:extLst>
          </p:cNvPr>
          <p:cNvSpPr txBox="1"/>
          <p:nvPr/>
        </p:nvSpPr>
        <p:spPr>
          <a:xfrm>
            <a:off x="308622" y="464917"/>
            <a:ext cx="11133314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투자금은 자산일까</a:t>
            </a:r>
            <a:r>
              <a:rPr kumimoji="0" lang="en-US" altLang="ko-KR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?  </a:t>
            </a: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비용일까</a:t>
            </a:r>
            <a:r>
              <a:rPr kumimoji="0" lang="en-US" altLang="ko-KR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?</a:t>
            </a: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 </a:t>
            </a:r>
            <a:r>
              <a:rPr kumimoji="0" lang="en-US" altLang="ko-KR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 </a:t>
            </a:r>
            <a:endParaRPr kumimoji="0" lang="ko-KR" altLang="en-US" sz="2000" b="0" i="0" u="none" strike="noStrike" cap="none" spc="-30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1CFF7-FA2D-4BD5-9D8A-13AB24A20AB8}"/>
              </a:ext>
            </a:extLst>
          </p:cNvPr>
          <p:cNvSpPr/>
          <p:nvPr/>
        </p:nvSpPr>
        <p:spPr>
          <a:xfrm>
            <a:off x="232955" y="295990"/>
            <a:ext cx="45719" cy="540000"/>
          </a:xfrm>
          <a:prstGeom prst="rect">
            <a:avLst/>
          </a:prstGeom>
          <a:gradFill>
            <a:gsLst>
              <a:gs pos="0">
                <a:srgbClr val="02CCBA"/>
              </a:gs>
              <a:gs pos="100000">
                <a:srgbClr val="02B3E4"/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B6E937-5BD2-466E-AD6E-B4623FEAE5F6}"/>
              </a:ext>
            </a:extLst>
          </p:cNvPr>
          <p:cNvSpPr txBox="1"/>
          <p:nvPr/>
        </p:nvSpPr>
        <p:spPr>
          <a:xfrm>
            <a:off x="278674" y="6290225"/>
            <a:ext cx="6705030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ko-KR" altLang="en-US" sz="1200" b="0" spc="-150" dirty="0">
                <a:ln w="5080">
                  <a:solidFill>
                    <a:schemeClr val="tx1">
                      <a:alpha val="0"/>
                    </a:schemeClr>
                  </a:solidFill>
                </a:ln>
                <a:latin typeface="Gothic A1 SemiBold"/>
              </a:rPr>
              <a:t>한 달 만에 끝내는 회계 왕초보 탈출반</a:t>
            </a:r>
            <a:endParaRPr kumimoji="0" lang="ko-KR" altLang="en-US" sz="1200" b="0" i="0" u="none" strike="noStrike" cap="none" spc="-150" normalizeH="0" baseline="0" dirty="0">
              <a:ln w="5080"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FD3E2-595F-4727-BA66-ADF45740D853}"/>
              </a:ext>
            </a:extLst>
          </p:cNvPr>
          <p:cNvSpPr txBox="1"/>
          <p:nvPr/>
        </p:nvSpPr>
        <p:spPr>
          <a:xfrm>
            <a:off x="278674" y="6059948"/>
            <a:ext cx="11133314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LearningSpoons Online Courses</a:t>
            </a:r>
            <a:endParaRPr kumimoji="0" lang="ko-KR" altLang="en-US" sz="1400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B55B2B0-1D88-449F-A4CF-CE59CA0465BA}"/>
              </a:ext>
            </a:extLst>
          </p:cNvPr>
          <p:cNvCxnSpPr>
            <a:cxnSpLocks/>
          </p:cNvCxnSpPr>
          <p:nvPr/>
        </p:nvCxnSpPr>
        <p:spPr>
          <a:xfrm>
            <a:off x="2710628" y="6317753"/>
            <a:ext cx="1768571" cy="0"/>
          </a:xfrm>
          <a:prstGeom prst="line">
            <a:avLst/>
          </a:prstGeom>
          <a:noFill/>
          <a:ln w="635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B9F194-87B7-416A-9147-F122A12BB429}"/>
              </a:ext>
            </a:extLst>
          </p:cNvPr>
          <p:cNvSpPr txBox="1"/>
          <p:nvPr/>
        </p:nvSpPr>
        <p:spPr>
          <a:xfrm>
            <a:off x="4579967" y="6153285"/>
            <a:ext cx="2530727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이총희 강사</a:t>
            </a:r>
            <a:endParaRPr kumimoji="0" lang="ko-KR" altLang="en-US" sz="1200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17" name="주어진 데이터 해석하기">
            <a:extLst>
              <a:ext uri="{FF2B5EF4-FFF2-40B4-BE49-F238E27FC236}">
                <a16:creationId xmlns:a16="http://schemas.microsoft.com/office/drawing/2014/main" id="{7D26F62D-0A84-4D80-8271-C0F3A1D07EE7}"/>
              </a:ext>
            </a:extLst>
          </p:cNvPr>
          <p:cNvSpPr txBox="1">
            <a:spLocks/>
          </p:cNvSpPr>
          <p:nvPr/>
        </p:nvSpPr>
        <p:spPr>
          <a:xfrm>
            <a:off x="308622" y="1212427"/>
            <a:ext cx="21110179" cy="1617642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>
            <a:normAutofit/>
          </a:bodyPr>
          <a:lstStyle>
            <a:lvl1pPr marL="0" marR="0" indent="0" algn="l" defTabSz="821531" rtl="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sng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othic A1 SemiBold"/>
                <a:ea typeface="Gothic A1 SemiBold"/>
                <a:cs typeface="Gothic A1 SemiBold"/>
                <a:sym typeface="Gothic A1 SemiBold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9pPr>
          </a:lstStyle>
          <a:p>
            <a:pPr hangingPunct="1"/>
            <a:r>
              <a:rPr lang="ko-KR" altLang="en-US" sz="4000" b="1" u="none" spc="-300" dirty="0">
                <a:ln w="5080">
                  <a:solidFill>
                    <a:schemeClr val="tx1">
                      <a:alpha val="40000"/>
                    </a:schemeClr>
                  </a:solidFill>
                </a:ln>
              </a:rPr>
              <a:t>무엇이 자산이고</a:t>
            </a:r>
            <a:r>
              <a:rPr lang="en-US" altLang="ko-KR" sz="4000" b="1" u="none" spc="-300" dirty="0">
                <a:ln w="5080">
                  <a:solidFill>
                    <a:schemeClr val="tx1">
                      <a:alpha val="40000"/>
                    </a:schemeClr>
                  </a:solidFill>
                </a:ln>
              </a:rPr>
              <a:t>, </a:t>
            </a:r>
            <a:r>
              <a:rPr lang="ko-KR" altLang="en-US" sz="4000" b="1" u="none" spc="-300" dirty="0">
                <a:ln w="5080">
                  <a:solidFill>
                    <a:schemeClr val="tx1">
                      <a:alpha val="40000"/>
                    </a:schemeClr>
                  </a:solidFill>
                </a:ln>
              </a:rPr>
              <a:t>무엇이 비용일까</a:t>
            </a:r>
            <a:r>
              <a:rPr lang="en-US" altLang="ko-KR" sz="4000" b="1" u="none" spc="-300" dirty="0">
                <a:ln w="5080">
                  <a:solidFill>
                    <a:schemeClr val="tx1">
                      <a:alpha val="40000"/>
                    </a:schemeClr>
                  </a:solidFill>
                </a:ln>
              </a:rPr>
              <a:t>?</a:t>
            </a:r>
            <a:endParaRPr lang="ko-KR" altLang="en-US" sz="4000" b="1" u="none" spc="-300" dirty="0">
              <a:ln w="5080">
                <a:solidFill>
                  <a:schemeClr val="tx1">
                    <a:alpha val="40000"/>
                  </a:schemeClr>
                </a:solidFill>
              </a:ln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7A11FC-CDF5-4723-80CC-5007DDAB1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545469"/>
              </p:ext>
            </p:extLst>
          </p:nvPr>
        </p:nvGraphicFramePr>
        <p:xfrm>
          <a:off x="412295" y="2288089"/>
          <a:ext cx="11367410" cy="33375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73482">
                  <a:extLst>
                    <a:ext uri="{9D8B030D-6E8A-4147-A177-3AD203B41FA5}">
                      <a16:colId xmlns:a16="http://schemas.microsoft.com/office/drawing/2014/main" val="1677822502"/>
                    </a:ext>
                  </a:extLst>
                </a:gridCol>
                <a:gridCol w="2273482">
                  <a:extLst>
                    <a:ext uri="{9D8B030D-6E8A-4147-A177-3AD203B41FA5}">
                      <a16:colId xmlns:a16="http://schemas.microsoft.com/office/drawing/2014/main" val="838883943"/>
                    </a:ext>
                  </a:extLst>
                </a:gridCol>
                <a:gridCol w="2273482">
                  <a:extLst>
                    <a:ext uri="{9D8B030D-6E8A-4147-A177-3AD203B41FA5}">
                      <a16:colId xmlns:a16="http://schemas.microsoft.com/office/drawing/2014/main" val="833675933"/>
                    </a:ext>
                  </a:extLst>
                </a:gridCol>
                <a:gridCol w="2273482">
                  <a:extLst>
                    <a:ext uri="{9D8B030D-6E8A-4147-A177-3AD203B41FA5}">
                      <a16:colId xmlns:a16="http://schemas.microsoft.com/office/drawing/2014/main" val="3778964184"/>
                    </a:ext>
                  </a:extLst>
                </a:gridCol>
                <a:gridCol w="2273482">
                  <a:extLst>
                    <a:ext uri="{9D8B030D-6E8A-4147-A177-3AD203B41FA5}">
                      <a16:colId xmlns:a16="http://schemas.microsoft.com/office/drawing/2014/main" val="458278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Gothic A1 SemiBold"/>
                        </a:rPr>
                        <a:t>순서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SemiBold"/>
                        </a:rPr>
                        <a:t>1</a:t>
                      </a:r>
                      <a:endParaRPr lang="ko-KR" altLang="en-US" b="0" dirty="0">
                        <a:latin typeface="Gothic A1 SemiBol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SemiBold"/>
                        </a:rPr>
                        <a:t>2</a:t>
                      </a:r>
                      <a:endParaRPr lang="ko-KR" altLang="en-US" b="0" dirty="0">
                        <a:latin typeface="Gothic A1 SemiBol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SemiBold"/>
                        </a:rPr>
                        <a:t>3</a:t>
                      </a:r>
                      <a:endParaRPr lang="ko-KR" altLang="en-US" b="0" dirty="0">
                        <a:latin typeface="Gothic A1 SemiBol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SemiBold"/>
                        </a:rPr>
                        <a:t>4</a:t>
                      </a:r>
                      <a:endParaRPr lang="ko-KR" altLang="en-US" b="0" dirty="0">
                        <a:latin typeface="Gothic A1 SemiBol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678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1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1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2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3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4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44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2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2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4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6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8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5644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3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3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6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9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12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2792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4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4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8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12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16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3537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5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5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10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15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20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1453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6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6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12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18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24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8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7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7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14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21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28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56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8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8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16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24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Gothic A1 thin" pitchFamily="2" charset="-127"/>
                          <a:ea typeface="Gothic A1 thin" pitchFamily="2" charset="-127"/>
                          <a:cs typeface="Gothic A1 thin" pitchFamily="2" charset="-127"/>
                        </a:rPr>
                        <a:t>32</a:t>
                      </a:r>
                      <a:endParaRPr lang="ko-KR" altLang="en-US" b="0" dirty="0">
                        <a:latin typeface="Gothic A1 thin" pitchFamily="2" charset="-127"/>
                        <a:ea typeface="Gothic A1 thin" pitchFamily="2" charset="-127"/>
                        <a:cs typeface="Gothic A1 thin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3793646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712C09-75DC-4175-AE50-DB1A800150F9}"/>
              </a:ext>
            </a:extLst>
          </p:cNvPr>
          <p:cNvGrpSpPr/>
          <p:nvPr/>
        </p:nvGrpSpPr>
        <p:grpSpPr>
          <a:xfrm>
            <a:off x="-2581391" y="4796880"/>
            <a:ext cx="14620991" cy="3154328"/>
            <a:chOff x="8750613" y="11401542"/>
            <a:chExt cx="14620991" cy="3154328"/>
          </a:xfrm>
        </p:grpSpPr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3D8EFAB7-915A-424E-86A2-14CA3DADD8CF}"/>
                </a:ext>
              </a:extLst>
            </p:cNvPr>
            <p:cNvSpPr txBox="1">
              <a:spLocks/>
            </p:cNvSpPr>
            <p:nvPr/>
          </p:nvSpPr>
          <p:spPr>
            <a:xfrm>
              <a:off x="8750613" y="1140154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1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learningspoons.com I  help@learningspoons.com</a:t>
              </a:r>
            </a:p>
          </p:txBody>
        </p:sp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D467896D-D89C-4E78-A7CA-9DC2A289C3D8}"/>
                </a:ext>
              </a:extLst>
            </p:cNvPr>
            <p:cNvSpPr txBox="1">
              <a:spLocks/>
            </p:cNvSpPr>
            <p:nvPr/>
          </p:nvSpPr>
          <p:spPr>
            <a:xfrm>
              <a:off x="8786211" y="1158810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Copyright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ⓒ </a:t>
              </a:r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LEARNING SPOONS Corp. All Rights Reserved.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무단전재 및 배포금지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C07BDDDD-F369-4CA5-8752-61EBDA02D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303" y="153106"/>
            <a:ext cx="1605699" cy="3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94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1F8A1A-7866-4DFC-90EC-1134943A5AC9}"/>
              </a:ext>
            </a:extLst>
          </p:cNvPr>
          <p:cNvSpPr txBox="1"/>
          <p:nvPr/>
        </p:nvSpPr>
        <p:spPr>
          <a:xfrm>
            <a:off x="308622" y="169453"/>
            <a:ext cx="5155502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Unit 1 - 3</a:t>
            </a:r>
            <a:endParaRPr kumimoji="0" lang="ko-KR" altLang="en-US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449EBE-23C0-4458-97B6-7C58C5AA9445}"/>
              </a:ext>
            </a:extLst>
          </p:cNvPr>
          <p:cNvSpPr txBox="1"/>
          <p:nvPr/>
        </p:nvSpPr>
        <p:spPr>
          <a:xfrm>
            <a:off x="308622" y="464917"/>
            <a:ext cx="11133314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투자금은 자산일까</a:t>
            </a:r>
            <a:r>
              <a:rPr kumimoji="0" lang="en-US" altLang="ko-KR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?  </a:t>
            </a: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비용일까</a:t>
            </a:r>
            <a:r>
              <a:rPr kumimoji="0" lang="en-US" altLang="ko-KR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?</a:t>
            </a: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 </a:t>
            </a:r>
            <a:r>
              <a:rPr kumimoji="0" lang="en-US" altLang="ko-KR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 </a:t>
            </a:r>
            <a:endParaRPr kumimoji="0" lang="ko-KR" altLang="en-US" sz="2000" b="0" i="0" u="none" strike="noStrike" cap="none" spc="-30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1CFF7-FA2D-4BD5-9D8A-13AB24A20AB8}"/>
              </a:ext>
            </a:extLst>
          </p:cNvPr>
          <p:cNvSpPr/>
          <p:nvPr/>
        </p:nvSpPr>
        <p:spPr>
          <a:xfrm>
            <a:off x="232955" y="295990"/>
            <a:ext cx="45719" cy="540000"/>
          </a:xfrm>
          <a:prstGeom prst="rect">
            <a:avLst/>
          </a:prstGeom>
          <a:gradFill>
            <a:gsLst>
              <a:gs pos="0">
                <a:srgbClr val="02CCBA"/>
              </a:gs>
              <a:gs pos="100000">
                <a:srgbClr val="02B3E4"/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B6E937-5BD2-466E-AD6E-B4623FEAE5F6}"/>
              </a:ext>
            </a:extLst>
          </p:cNvPr>
          <p:cNvSpPr txBox="1"/>
          <p:nvPr/>
        </p:nvSpPr>
        <p:spPr>
          <a:xfrm>
            <a:off x="278674" y="6290225"/>
            <a:ext cx="6705030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ko-KR" altLang="en-US" sz="1200" b="0" spc="-150" dirty="0">
                <a:ln w="5080">
                  <a:solidFill>
                    <a:schemeClr val="tx1">
                      <a:alpha val="0"/>
                    </a:schemeClr>
                  </a:solidFill>
                </a:ln>
                <a:latin typeface="Gothic A1 SemiBold"/>
              </a:rPr>
              <a:t>한 달 만에 끝내는 회계 왕초보 탈출반</a:t>
            </a:r>
            <a:endParaRPr kumimoji="0" lang="ko-KR" altLang="en-US" sz="1200" b="0" i="0" u="none" strike="noStrike" cap="none" spc="-150" normalizeH="0" baseline="0" dirty="0">
              <a:ln w="5080"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FD3E2-595F-4727-BA66-ADF45740D853}"/>
              </a:ext>
            </a:extLst>
          </p:cNvPr>
          <p:cNvSpPr txBox="1"/>
          <p:nvPr/>
        </p:nvSpPr>
        <p:spPr>
          <a:xfrm>
            <a:off x="278674" y="6059948"/>
            <a:ext cx="11133314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LearningSpoons Online Courses</a:t>
            </a:r>
            <a:endParaRPr kumimoji="0" lang="ko-KR" altLang="en-US" sz="1400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B55B2B0-1D88-449F-A4CF-CE59CA0465BA}"/>
              </a:ext>
            </a:extLst>
          </p:cNvPr>
          <p:cNvCxnSpPr>
            <a:cxnSpLocks/>
          </p:cNvCxnSpPr>
          <p:nvPr/>
        </p:nvCxnSpPr>
        <p:spPr>
          <a:xfrm>
            <a:off x="2710628" y="6317753"/>
            <a:ext cx="1768571" cy="0"/>
          </a:xfrm>
          <a:prstGeom prst="line">
            <a:avLst/>
          </a:prstGeom>
          <a:noFill/>
          <a:ln w="635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B9F194-87B7-416A-9147-F122A12BB429}"/>
              </a:ext>
            </a:extLst>
          </p:cNvPr>
          <p:cNvSpPr txBox="1"/>
          <p:nvPr/>
        </p:nvSpPr>
        <p:spPr>
          <a:xfrm>
            <a:off x="4579967" y="6153285"/>
            <a:ext cx="2530727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이총희 강사</a:t>
            </a:r>
            <a:endParaRPr kumimoji="0" lang="ko-KR" altLang="en-US" sz="1200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17" name="주어진 데이터 해석하기">
            <a:extLst>
              <a:ext uri="{FF2B5EF4-FFF2-40B4-BE49-F238E27FC236}">
                <a16:creationId xmlns:a16="http://schemas.microsoft.com/office/drawing/2014/main" id="{7D26F62D-0A84-4D80-8271-C0F3A1D07EE7}"/>
              </a:ext>
            </a:extLst>
          </p:cNvPr>
          <p:cNvSpPr txBox="1">
            <a:spLocks/>
          </p:cNvSpPr>
          <p:nvPr/>
        </p:nvSpPr>
        <p:spPr>
          <a:xfrm>
            <a:off x="308622" y="1212427"/>
            <a:ext cx="21110179" cy="1617642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>
            <a:normAutofit/>
          </a:bodyPr>
          <a:lstStyle>
            <a:lvl1pPr marL="0" marR="0" indent="0" algn="l" defTabSz="821531" rtl="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sng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othic A1 SemiBold"/>
                <a:ea typeface="Gothic A1 SemiBold"/>
                <a:cs typeface="Gothic A1 SemiBold"/>
                <a:sym typeface="Gothic A1 SemiBold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9pPr>
          </a:lstStyle>
          <a:p>
            <a:pPr hangingPunct="1"/>
            <a:r>
              <a:rPr lang="ko-KR" altLang="en-US" sz="4000" b="1" u="none" spc="-300" dirty="0">
                <a:ln w="5080">
                  <a:solidFill>
                    <a:schemeClr val="tx1">
                      <a:alpha val="40000"/>
                    </a:schemeClr>
                  </a:solidFill>
                </a:ln>
              </a:rPr>
              <a:t>무엇이 자산이고</a:t>
            </a:r>
            <a:r>
              <a:rPr lang="en-US" altLang="ko-KR" sz="4000" b="1" u="none" spc="-300" dirty="0">
                <a:ln w="5080">
                  <a:solidFill>
                    <a:schemeClr val="tx1">
                      <a:alpha val="40000"/>
                    </a:schemeClr>
                  </a:solidFill>
                </a:ln>
              </a:rPr>
              <a:t>, </a:t>
            </a:r>
            <a:r>
              <a:rPr lang="ko-KR" altLang="en-US" sz="4000" b="1" u="none" spc="-300" dirty="0">
                <a:ln w="5080">
                  <a:solidFill>
                    <a:schemeClr val="tx1">
                      <a:alpha val="40000"/>
                    </a:schemeClr>
                  </a:solidFill>
                </a:ln>
              </a:rPr>
              <a:t>무엇이 비용일까</a:t>
            </a:r>
            <a:r>
              <a:rPr lang="en-US" altLang="ko-KR" sz="4000" b="1" u="none" spc="-300" dirty="0">
                <a:ln w="5080">
                  <a:solidFill>
                    <a:schemeClr val="tx1">
                      <a:alpha val="40000"/>
                    </a:schemeClr>
                  </a:solidFill>
                </a:ln>
              </a:rPr>
              <a:t>?</a:t>
            </a:r>
            <a:endParaRPr lang="ko-KR" altLang="en-US" sz="4000" b="1" u="none" spc="-300" dirty="0">
              <a:ln w="5080">
                <a:solidFill>
                  <a:schemeClr val="tx1">
                    <a:alpha val="40000"/>
                  </a:schemeClr>
                </a:solidFill>
              </a:ln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712C09-75DC-4175-AE50-DB1A800150F9}"/>
              </a:ext>
            </a:extLst>
          </p:cNvPr>
          <p:cNvGrpSpPr/>
          <p:nvPr/>
        </p:nvGrpSpPr>
        <p:grpSpPr>
          <a:xfrm>
            <a:off x="-2581391" y="4796880"/>
            <a:ext cx="14620991" cy="3154328"/>
            <a:chOff x="8750613" y="11401542"/>
            <a:chExt cx="14620991" cy="3154328"/>
          </a:xfrm>
        </p:grpSpPr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3D8EFAB7-915A-424E-86A2-14CA3DADD8CF}"/>
                </a:ext>
              </a:extLst>
            </p:cNvPr>
            <p:cNvSpPr txBox="1">
              <a:spLocks/>
            </p:cNvSpPr>
            <p:nvPr/>
          </p:nvSpPr>
          <p:spPr>
            <a:xfrm>
              <a:off x="8750613" y="1140154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1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learningspoons.com I  help@learningspoons.com</a:t>
              </a:r>
            </a:p>
          </p:txBody>
        </p:sp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D467896D-D89C-4E78-A7CA-9DC2A289C3D8}"/>
                </a:ext>
              </a:extLst>
            </p:cNvPr>
            <p:cNvSpPr txBox="1">
              <a:spLocks/>
            </p:cNvSpPr>
            <p:nvPr/>
          </p:nvSpPr>
          <p:spPr>
            <a:xfrm>
              <a:off x="8786211" y="1158810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Copyright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ⓒ </a:t>
              </a:r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LEARNING SPOONS Corp. All Rights Reserved.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무단전재 및 배포금지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A1F6ACFB-C899-4B4B-BC71-C6A67C04B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303" y="153106"/>
            <a:ext cx="1605699" cy="3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33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533</Words>
  <Application>Microsoft Office PowerPoint</Application>
  <PresentationFormat>와이드스크린</PresentationFormat>
  <Paragraphs>124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맑은 고딕</vt:lpstr>
      <vt:lpstr>Gothic A1 thin</vt:lpstr>
      <vt:lpstr>Arial</vt:lpstr>
      <vt:lpstr>Gothic A1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김지민</dc:creator>
  <cp:lastModifiedBy>spoon</cp:lastModifiedBy>
  <cp:revision>17</cp:revision>
  <dcterms:created xsi:type="dcterms:W3CDTF">2019-04-30T10:29:04Z</dcterms:created>
  <dcterms:modified xsi:type="dcterms:W3CDTF">2020-10-07T06:53:08Z</dcterms:modified>
</cp:coreProperties>
</file>